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56500"/>
  <p:notesSz cx="6858000" cy="9144000"/>
  <p:embeddedFontLst>
    <p:embeddedFont>
      <p:font typeface="Arial Bold" panose="020B0704020202020204" pitchFamily="34" charset="0"/>
      <p:regular r:id="rId11"/>
      <p:bold r:id="rId12"/>
    </p:embeddedFont>
    <p:embeddedFont>
      <p:font typeface="Arial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37F35-B480-431B-814A-C430E860C9B2}" v="5" dt="2026-01-16T10:03:1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1511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Bennett" userId="f35bcd14-dd00-4311-a291-51ac60b38235" providerId="ADAL" clId="{060D6EEB-2AF1-4938-9280-7370608C0C8F}"/>
    <pc:docChg chg="custSel modSld">
      <pc:chgData name="Samantha Bennett" userId="f35bcd14-dd00-4311-a291-51ac60b38235" providerId="ADAL" clId="{060D6EEB-2AF1-4938-9280-7370608C0C8F}" dt="2026-01-16T10:03:16.081" v="26"/>
      <pc:docMkLst>
        <pc:docMk/>
      </pc:docMkLst>
      <pc:sldChg chg="modSp mod">
        <pc:chgData name="Samantha Bennett" userId="f35bcd14-dd00-4311-a291-51ac60b38235" providerId="ADAL" clId="{060D6EEB-2AF1-4938-9280-7370608C0C8F}" dt="2026-01-15T16:37:17.288" v="0" actId="1076"/>
        <pc:sldMkLst>
          <pc:docMk/>
          <pc:sldMk cId="0" sldId="256"/>
        </pc:sldMkLst>
        <pc:spChg chg="mod">
          <ac:chgData name="Samantha Bennett" userId="f35bcd14-dd00-4311-a291-51ac60b38235" providerId="ADAL" clId="{060D6EEB-2AF1-4938-9280-7370608C0C8F}" dt="2026-01-15T16:37:17.288" v="0" actId="1076"/>
          <ac:spMkLst>
            <pc:docMk/>
            <pc:sldMk cId="0" sldId="256"/>
            <ac:spMk id="13" creationId="{00000000-0000-0000-0000-000000000000}"/>
          </ac:spMkLst>
        </pc:spChg>
      </pc:sldChg>
      <pc:sldChg chg="modSp mod">
        <pc:chgData name="Samantha Bennett" userId="f35bcd14-dd00-4311-a291-51ac60b38235" providerId="ADAL" clId="{060D6EEB-2AF1-4938-9280-7370608C0C8F}" dt="2026-01-16T10:02:51.444" v="18" actId="113"/>
        <pc:sldMkLst>
          <pc:docMk/>
          <pc:sldMk cId="0" sldId="257"/>
        </pc:sldMkLst>
        <pc:spChg chg="mod">
          <ac:chgData name="Samantha Bennett" userId="f35bcd14-dd00-4311-a291-51ac60b38235" providerId="ADAL" clId="{060D6EEB-2AF1-4938-9280-7370608C0C8F}" dt="2026-01-16T10:02:51.444" v="18" actId="113"/>
          <ac:spMkLst>
            <pc:docMk/>
            <pc:sldMk cId="0" sldId="257"/>
            <ac:spMk id="17" creationId="{00000000-0000-0000-0000-000000000000}"/>
          </ac:spMkLst>
        </pc:spChg>
      </pc:sldChg>
      <pc:sldChg chg="addSp delSp modSp mod">
        <pc:chgData name="Samantha Bennett" userId="f35bcd14-dd00-4311-a291-51ac60b38235" providerId="ADAL" clId="{060D6EEB-2AF1-4938-9280-7370608C0C8F}" dt="2026-01-16T10:03:02.491" v="20"/>
        <pc:sldMkLst>
          <pc:docMk/>
          <pc:sldMk cId="0" sldId="258"/>
        </pc:sldMkLst>
        <pc:spChg chg="del">
          <ac:chgData name="Samantha Bennett" userId="f35bcd14-dd00-4311-a291-51ac60b38235" providerId="ADAL" clId="{060D6EEB-2AF1-4938-9280-7370608C0C8F}" dt="2026-01-16T10:02:25.965" v="11" actId="478"/>
          <ac:spMkLst>
            <pc:docMk/>
            <pc:sldMk cId="0" sldId="258"/>
            <ac:spMk id="17" creationId="{00000000-0000-0000-0000-000000000000}"/>
          </ac:spMkLst>
        </pc:spChg>
        <pc:spChg chg="add del mod">
          <ac:chgData name="Samantha Bennett" userId="f35bcd14-dd00-4311-a291-51ac60b38235" providerId="ADAL" clId="{060D6EEB-2AF1-4938-9280-7370608C0C8F}" dt="2026-01-16T10:03:00.293" v="19" actId="478"/>
          <ac:spMkLst>
            <pc:docMk/>
            <pc:sldMk cId="0" sldId="258"/>
            <ac:spMk id="18" creationId="{CA8261D9-002C-71FF-A5FB-B173CE346B9F}"/>
          </ac:spMkLst>
        </pc:spChg>
        <pc:spChg chg="add mod">
          <ac:chgData name="Samantha Bennett" userId="f35bcd14-dd00-4311-a291-51ac60b38235" providerId="ADAL" clId="{060D6EEB-2AF1-4938-9280-7370608C0C8F}" dt="2026-01-16T10:03:02.491" v="20"/>
          <ac:spMkLst>
            <pc:docMk/>
            <pc:sldMk cId="0" sldId="258"/>
            <ac:spMk id="20" creationId="{26E5B9A1-9E2B-324D-8F73-2C4766BD73C1}"/>
          </ac:spMkLst>
        </pc:spChg>
      </pc:sldChg>
      <pc:sldChg chg="addSp delSp modSp mod">
        <pc:chgData name="Samantha Bennett" userId="f35bcd14-dd00-4311-a291-51ac60b38235" providerId="ADAL" clId="{060D6EEB-2AF1-4938-9280-7370608C0C8F}" dt="2026-01-16T10:03:06.601" v="22"/>
        <pc:sldMkLst>
          <pc:docMk/>
          <pc:sldMk cId="0" sldId="259"/>
        </pc:sldMkLst>
        <pc:spChg chg="del">
          <ac:chgData name="Samantha Bennett" userId="f35bcd14-dd00-4311-a291-51ac60b38235" providerId="ADAL" clId="{060D6EEB-2AF1-4938-9280-7370608C0C8F}" dt="2026-01-16T10:03:05.339" v="21" actId="478"/>
          <ac:spMkLst>
            <pc:docMk/>
            <pc:sldMk cId="0" sldId="259"/>
            <ac:spMk id="17" creationId="{00000000-0000-0000-0000-000000000000}"/>
          </ac:spMkLst>
        </pc:spChg>
        <pc:spChg chg="add mod">
          <ac:chgData name="Samantha Bennett" userId="f35bcd14-dd00-4311-a291-51ac60b38235" providerId="ADAL" clId="{060D6EEB-2AF1-4938-9280-7370608C0C8F}" dt="2026-01-16T10:03:06.601" v="22"/>
          <ac:spMkLst>
            <pc:docMk/>
            <pc:sldMk cId="0" sldId="259"/>
            <ac:spMk id="19" creationId="{396A910F-F11E-B956-9C15-B52F4DE8D518}"/>
          </ac:spMkLst>
        </pc:spChg>
      </pc:sldChg>
      <pc:sldChg chg="addSp delSp modSp mod">
        <pc:chgData name="Samantha Bennett" userId="f35bcd14-dd00-4311-a291-51ac60b38235" providerId="ADAL" clId="{060D6EEB-2AF1-4938-9280-7370608C0C8F}" dt="2026-01-16T10:03:11.885" v="24"/>
        <pc:sldMkLst>
          <pc:docMk/>
          <pc:sldMk cId="0" sldId="260"/>
        </pc:sldMkLst>
        <pc:spChg chg="del">
          <ac:chgData name="Samantha Bennett" userId="f35bcd14-dd00-4311-a291-51ac60b38235" providerId="ADAL" clId="{060D6EEB-2AF1-4938-9280-7370608C0C8F}" dt="2026-01-16T10:03:10.808" v="23" actId="478"/>
          <ac:spMkLst>
            <pc:docMk/>
            <pc:sldMk cId="0" sldId="260"/>
            <ac:spMk id="16" creationId="{00000000-0000-0000-0000-000000000000}"/>
          </ac:spMkLst>
        </pc:spChg>
        <pc:spChg chg="add mod">
          <ac:chgData name="Samantha Bennett" userId="f35bcd14-dd00-4311-a291-51ac60b38235" providerId="ADAL" clId="{060D6EEB-2AF1-4938-9280-7370608C0C8F}" dt="2026-01-16T10:03:11.885" v="24"/>
          <ac:spMkLst>
            <pc:docMk/>
            <pc:sldMk cId="0" sldId="260"/>
            <ac:spMk id="19" creationId="{4D304FF8-B6F6-0D13-2D1C-C4614798A4A4}"/>
          </ac:spMkLst>
        </pc:spChg>
      </pc:sldChg>
      <pc:sldChg chg="addSp delSp modSp mod">
        <pc:chgData name="Samantha Bennett" userId="f35bcd14-dd00-4311-a291-51ac60b38235" providerId="ADAL" clId="{060D6EEB-2AF1-4938-9280-7370608C0C8F}" dt="2026-01-16T10:03:16.081" v="26"/>
        <pc:sldMkLst>
          <pc:docMk/>
          <pc:sldMk cId="0" sldId="261"/>
        </pc:sldMkLst>
        <pc:spChg chg="del">
          <ac:chgData name="Samantha Bennett" userId="f35bcd14-dd00-4311-a291-51ac60b38235" providerId="ADAL" clId="{060D6EEB-2AF1-4938-9280-7370608C0C8F}" dt="2026-01-16T10:03:15.011" v="25" actId="478"/>
          <ac:spMkLst>
            <pc:docMk/>
            <pc:sldMk cId="0" sldId="261"/>
            <ac:spMk id="17" creationId="{00000000-0000-0000-0000-000000000000}"/>
          </ac:spMkLst>
        </pc:spChg>
        <pc:spChg chg="add mod">
          <ac:chgData name="Samantha Bennett" userId="f35bcd14-dd00-4311-a291-51ac60b38235" providerId="ADAL" clId="{060D6EEB-2AF1-4938-9280-7370608C0C8F}" dt="2026-01-16T10:03:16.081" v="26"/>
          <ac:spMkLst>
            <pc:docMk/>
            <pc:sldMk cId="0" sldId="261"/>
            <ac:spMk id="19" creationId="{D168B14A-1F3C-FF9D-7DC4-884006BAA5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hyperlink" Target="https://www.highwayssafetyhub.com/raising-the-bar-guidanc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1265" y="-537123"/>
            <a:ext cx="5512239" cy="4730843"/>
          </a:xfrm>
          <a:custGeom>
            <a:avLst/>
            <a:gdLst/>
            <a:ahLst/>
            <a:cxnLst/>
            <a:rect l="l" t="t" r="r" b="b"/>
            <a:pathLst>
              <a:path w="5512239" h="4730843">
                <a:moveTo>
                  <a:pt x="0" y="0"/>
                </a:moveTo>
                <a:lnTo>
                  <a:pt x="5512239" y="0"/>
                </a:lnTo>
                <a:lnTo>
                  <a:pt x="5512239" y="4730843"/>
                </a:lnTo>
                <a:lnTo>
                  <a:pt x="0" y="473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2075" y="0"/>
            <a:ext cx="1159219" cy="4170098"/>
            <a:chOff x="0" y="0"/>
            <a:chExt cx="558615" cy="2009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15" cy="2009524"/>
            </a:xfrm>
            <a:custGeom>
              <a:avLst/>
              <a:gdLst/>
              <a:ahLst/>
              <a:cxnLst/>
              <a:rect l="l" t="t" r="r" b="b"/>
              <a:pathLst>
                <a:path w="558615" h="2009524">
                  <a:moveTo>
                    <a:pt x="558615" y="0"/>
                  </a:moveTo>
                  <a:lnTo>
                    <a:pt x="558615" y="1895224"/>
                  </a:lnTo>
                  <a:lnTo>
                    <a:pt x="279307" y="2009524"/>
                  </a:lnTo>
                  <a:lnTo>
                    <a:pt x="0" y="1895224"/>
                  </a:lnTo>
                  <a:lnTo>
                    <a:pt x="0" y="0"/>
                  </a:lnTo>
                  <a:lnTo>
                    <a:pt x="558615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8615" cy="1923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368397" y="6019552"/>
            <a:ext cx="2740162" cy="1159219"/>
            <a:chOff x="0" y="0"/>
            <a:chExt cx="1635059" cy="691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059" cy="691708"/>
            </a:xfrm>
            <a:custGeom>
              <a:avLst/>
              <a:gdLst/>
              <a:ahLst/>
              <a:cxnLst/>
              <a:rect l="l" t="t" r="r" b="b"/>
              <a:pathLst>
                <a:path w="1635059" h="691708">
                  <a:moveTo>
                    <a:pt x="203200" y="0"/>
                  </a:moveTo>
                  <a:lnTo>
                    <a:pt x="1635059" y="0"/>
                  </a:lnTo>
                  <a:lnTo>
                    <a:pt x="1431859" y="691708"/>
                  </a:lnTo>
                  <a:lnTo>
                    <a:pt x="0" y="691708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28575"/>
              <a:ext cx="1431859" cy="72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353043" y="3858042"/>
            <a:ext cx="5218642" cy="4478866"/>
          </a:xfrm>
          <a:custGeom>
            <a:avLst/>
            <a:gdLst/>
            <a:ahLst/>
            <a:cxnLst/>
            <a:rect l="l" t="t" r="r" b="b"/>
            <a:pathLst>
              <a:path w="5218642" h="4478866">
                <a:moveTo>
                  <a:pt x="0" y="0"/>
                </a:moveTo>
                <a:lnTo>
                  <a:pt x="5218643" y="0"/>
                </a:lnTo>
                <a:lnTo>
                  <a:pt x="5218643" y="4478865"/>
                </a:lnTo>
                <a:lnTo>
                  <a:pt x="0" y="447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000" y="3392401"/>
            <a:ext cx="1787368" cy="1706225"/>
          </a:xfrm>
          <a:custGeom>
            <a:avLst/>
            <a:gdLst/>
            <a:ahLst/>
            <a:cxnLst/>
            <a:rect l="l" t="t" r="r" b="b"/>
            <a:pathLst>
              <a:path w="1787368" h="1706225">
                <a:moveTo>
                  <a:pt x="0" y="0"/>
                </a:moveTo>
                <a:lnTo>
                  <a:pt x="1787368" y="0"/>
                </a:lnTo>
                <a:lnTo>
                  <a:pt x="1787368" y="1706225"/>
                </a:lnTo>
                <a:lnTo>
                  <a:pt x="0" y="170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78887" y="108000"/>
            <a:ext cx="1505113" cy="823552"/>
          </a:xfrm>
          <a:custGeom>
            <a:avLst/>
            <a:gdLst/>
            <a:ahLst/>
            <a:cxnLst/>
            <a:rect l="l" t="t" r="r" b="b"/>
            <a:pathLst>
              <a:path w="1505113" h="823552">
                <a:moveTo>
                  <a:pt x="0" y="0"/>
                </a:moveTo>
                <a:lnTo>
                  <a:pt x="1505113" y="0"/>
                </a:lnTo>
                <a:lnTo>
                  <a:pt x="1505113" y="823552"/>
                </a:lnTo>
                <a:lnTo>
                  <a:pt x="0" y="823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217335" y="6871167"/>
            <a:ext cx="1366665" cy="580833"/>
          </a:xfrm>
          <a:custGeom>
            <a:avLst/>
            <a:gdLst/>
            <a:ahLst/>
            <a:cxnLst/>
            <a:rect l="l" t="t" r="r" b="b"/>
            <a:pathLst>
              <a:path w="1366665" h="580833">
                <a:moveTo>
                  <a:pt x="0" y="0"/>
                </a:moveTo>
                <a:lnTo>
                  <a:pt x="1366665" y="0"/>
                </a:lnTo>
                <a:lnTo>
                  <a:pt x="1366665" y="580833"/>
                </a:lnTo>
                <a:lnTo>
                  <a:pt x="0" y="58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308100" y="285965"/>
            <a:ext cx="6922847" cy="67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7"/>
              </a:lnSpc>
            </a:pPr>
            <a:r>
              <a:rPr lang="en-US" sz="3841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BLUE STAR CASE STUDY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69674" y="2005456"/>
            <a:ext cx="5278512" cy="58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7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Introduction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2421" y="7091887"/>
            <a:ext cx="2266260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-31" dirty="0">
                <a:latin typeface="Arial"/>
                <a:ea typeface="Arial"/>
                <a:cs typeface="Arial"/>
                <a:sym typeface="Arial"/>
              </a:rPr>
              <a:t>Date: Day / Month / Year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E0084-FA97-398C-74C7-3EE7717797D0}"/>
              </a:ext>
            </a:extLst>
          </p:cNvPr>
          <p:cNvSpPr/>
          <p:nvPr/>
        </p:nvSpPr>
        <p:spPr>
          <a:xfrm>
            <a:off x="2114854" y="2968843"/>
            <a:ext cx="8032445" cy="34302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3359"/>
              </a:lnSpc>
            </a:pPr>
            <a:r>
              <a:rPr lang="en-US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Please enter your text here to provide an introduction to your case study.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1265" y="-537123"/>
            <a:ext cx="5512239" cy="4730843"/>
          </a:xfrm>
          <a:custGeom>
            <a:avLst/>
            <a:gdLst/>
            <a:ahLst/>
            <a:cxnLst/>
            <a:rect l="l" t="t" r="r" b="b"/>
            <a:pathLst>
              <a:path w="5512239" h="4730843">
                <a:moveTo>
                  <a:pt x="0" y="0"/>
                </a:moveTo>
                <a:lnTo>
                  <a:pt x="5512239" y="0"/>
                </a:lnTo>
                <a:lnTo>
                  <a:pt x="5512239" y="4730843"/>
                </a:lnTo>
                <a:lnTo>
                  <a:pt x="0" y="473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2075" y="0"/>
            <a:ext cx="1159219" cy="4170098"/>
            <a:chOff x="0" y="0"/>
            <a:chExt cx="558615" cy="2009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15" cy="2009524"/>
            </a:xfrm>
            <a:custGeom>
              <a:avLst/>
              <a:gdLst/>
              <a:ahLst/>
              <a:cxnLst/>
              <a:rect l="l" t="t" r="r" b="b"/>
              <a:pathLst>
                <a:path w="558615" h="2009524">
                  <a:moveTo>
                    <a:pt x="558615" y="0"/>
                  </a:moveTo>
                  <a:lnTo>
                    <a:pt x="558615" y="1895224"/>
                  </a:lnTo>
                  <a:lnTo>
                    <a:pt x="279307" y="2009524"/>
                  </a:lnTo>
                  <a:lnTo>
                    <a:pt x="0" y="1895224"/>
                  </a:lnTo>
                  <a:lnTo>
                    <a:pt x="0" y="0"/>
                  </a:lnTo>
                  <a:lnTo>
                    <a:pt x="558615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8615" cy="1923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392342" y="5995608"/>
            <a:ext cx="2740162" cy="1207107"/>
            <a:chOff x="0" y="-28575"/>
            <a:chExt cx="1635059" cy="7202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059" cy="691708"/>
            </a:xfrm>
            <a:custGeom>
              <a:avLst/>
              <a:gdLst/>
              <a:ahLst/>
              <a:cxnLst/>
              <a:rect l="l" t="t" r="r" b="b"/>
              <a:pathLst>
                <a:path w="1635059" h="691708">
                  <a:moveTo>
                    <a:pt x="203200" y="0"/>
                  </a:moveTo>
                  <a:lnTo>
                    <a:pt x="1635059" y="0"/>
                  </a:lnTo>
                  <a:lnTo>
                    <a:pt x="1431859" y="691708"/>
                  </a:lnTo>
                  <a:lnTo>
                    <a:pt x="0" y="691708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28575"/>
              <a:ext cx="1431859" cy="72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69566" y="4011481"/>
            <a:ext cx="5218642" cy="4478866"/>
          </a:xfrm>
          <a:custGeom>
            <a:avLst/>
            <a:gdLst/>
            <a:ahLst/>
            <a:cxnLst/>
            <a:rect l="l" t="t" r="r" b="b"/>
            <a:pathLst>
              <a:path w="5218642" h="4478866">
                <a:moveTo>
                  <a:pt x="0" y="0"/>
                </a:moveTo>
                <a:lnTo>
                  <a:pt x="5218642" y="0"/>
                </a:lnTo>
                <a:lnTo>
                  <a:pt x="5218642" y="4478866"/>
                </a:lnTo>
                <a:lnTo>
                  <a:pt x="0" y="447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000" y="3392401"/>
            <a:ext cx="1787368" cy="1706225"/>
          </a:xfrm>
          <a:custGeom>
            <a:avLst/>
            <a:gdLst/>
            <a:ahLst/>
            <a:cxnLst/>
            <a:rect l="l" t="t" r="r" b="b"/>
            <a:pathLst>
              <a:path w="1787368" h="1706225">
                <a:moveTo>
                  <a:pt x="0" y="0"/>
                </a:moveTo>
                <a:lnTo>
                  <a:pt x="1787368" y="0"/>
                </a:lnTo>
                <a:lnTo>
                  <a:pt x="1787368" y="1706225"/>
                </a:lnTo>
                <a:lnTo>
                  <a:pt x="0" y="170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78887" y="108000"/>
            <a:ext cx="1505113" cy="823552"/>
          </a:xfrm>
          <a:custGeom>
            <a:avLst/>
            <a:gdLst/>
            <a:ahLst/>
            <a:cxnLst/>
            <a:rect l="l" t="t" r="r" b="b"/>
            <a:pathLst>
              <a:path w="1505113" h="823552">
                <a:moveTo>
                  <a:pt x="0" y="0"/>
                </a:moveTo>
                <a:lnTo>
                  <a:pt x="1505113" y="0"/>
                </a:lnTo>
                <a:lnTo>
                  <a:pt x="1505113" y="823552"/>
                </a:lnTo>
                <a:lnTo>
                  <a:pt x="0" y="823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217335" y="6871167"/>
            <a:ext cx="1366665" cy="580833"/>
          </a:xfrm>
          <a:custGeom>
            <a:avLst/>
            <a:gdLst/>
            <a:ahLst/>
            <a:cxnLst/>
            <a:rect l="l" t="t" r="r" b="b"/>
            <a:pathLst>
              <a:path w="1366665" h="580833">
                <a:moveTo>
                  <a:pt x="0" y="0"/>
                </a:moveTo>
                <a:lnTo>
                  <a:pt x="1366665" y="0"/>
                </a:lnTo>
                <a:lnTo>
                  <a:pt x="1366665" y="580833"/>
                </a:lnTo>
                <a:lnTo>
                  <a:pt x="0" y="58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1895368" y="1308124"/>
            <a:ext cx="7546429" cy="0"/>
          </a:xfrm>
          <a:prstGeom prst="line">
            <a:avLst/>
          </a:prstGeom>
          <a:ln w="28575" cap="flat">
            <a:solidFill>
              <a:srgbClr val="3A31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730761" y="1524098"/>
            <a:ext cx="1087225" cy="1121902"/>
          </a:xfrm>
          <a:custGeom>
            <a:avLst/>
            <a:gdLst/>
            <a:ahLst/>
            <a:cxnLst/>
            <a:rect l="l" t="t" r="r" b="b"/>
            <a:pathLst>
              <a:path w="1087225" h="1121902">
                <a:moveTo>
                  <a:pt x="0" y="0"/>
                </a:moveTo>
                <a:lnTo>
                  <a:pt x="1087225" y="0"/>
                </a:lnTo>
                <a:lnTo>
                  <a:pt x="1087225" y="1121902"/>
                </a:lnTo>
                <a:lnTo>
                  <a:pt x="0" y="1121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215884" y="1350986"/>
            <a:ext cx="5278512" cy="58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7" b="1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Context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70386" y="1991670"/>
            <a:ext cx="7030937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Why did you bring the solution to your business?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Does it link to one of your KPIs or a particular issue of challenge you have?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5368" y="173648"/>
            <a:ext cx="5278512" cy="100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878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Blue Star Case Study -</a:t>
            </a:r>
          </a:p>
          <a:p>
            <a:pPr algn="l">
              <a:lnSpc>
                <a:spcPts val="4029"/>
              </a:lnSpc>
            </a:pPr>
            <a:r>
              <a:rPr lang="en-US" sz="2878" i="1" dirty="0">
                <a:solidFill>
                  <a:srgbClr val="000255"/>
                </a:solidFill>
                <a:latin typeface="Arial" panose="020B0604020202020204" pitchFamily="34" charset="0"/>
                <a:ea typeface="Arial Bold Italics"/>
                <a:cs typeface="Arial" panose="020B0604020202020204" pitchFamily="34" charset="0"/>
                <a:sym typeface="Arial Bold Italics"/>
              </a:rPr>
              <a:t>Company Name and 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47950" y="6818388"/>
            <a:ext cx="7030937" cy="3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1"/>
              </a:lnSpc>
            </a:pPr>
            <a:r>
              <a:rPr lang="en-US" sz="1865" i="1">
                <a:solidFill>
                  <a:srgbClr val="000255"/>
                </a:solidFill>
                <a:latin typeface="Arial Italics"/>
                <a:ea typeface="Arial Italics"/>
                <a:cs typeface="Arial Italics"/>
                <a:sym typeface="Arial Italics"/>
              </a:rPr>
              <a:t>“Insert quote here about the success of the initiative”</a:t>
            </a:r>
          </a:p>
        </p:txBody>
      </p:sp>
      <p:sp>
        <p:nvSpPr>
          <p:cNvPr id="19" name="Freeform 19"/>
          <p:cNvSpPr/>
          <p:nvPr/>
        </p:nvSpPr>
        <p:spPr>
          <a:xfrm>
            <a:off x="2114855" y="6741757"/>
            <a:ext cx="589915" cy="563134"/>
          </a:xfrm>
          <a:custGeom>
            <a:avLst/>
            <a:gdLst/>
            <a:ahLst/>
            <a:cxnLst/>
            <a:rect l="l" t="t" r="r" b="b"/>
            <a:pathLst>
              <a:path w="589915" h="563134">
                <a:moveTo>
                  <a:pt x="0" y="0"/>
                </a:moveTo>
                <a:lnTo>
                  <a:pt x="589914" y="0"/>
                </a:lnTo>
                <a:lnTo>
                  <a:pt x="589914" y="563133"/>
                </a:lnTo>
                <a:lnTo>
                  <a:pt x="0" y="563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43CF2-8A23-9951-CBAF-5AAE5FC69BAC}"/>
              </a:ext>
            </a:extLst>
          </p:cNvPr>
          <p:cNvSpPr/>
          <p:nvPr/>
        </p:nvSpPr>
        <p:spPr>
          <a:xfrm>
            <a:off x="2114855" y="3244850"/>
            <a:ext cx="8032445" cy="343023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write text here.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1265" y="-537123"/>
            <a:ext cx="5512239" cy="4730843"/>
          </a:xfrm>
          <a:custGeom>
            <a:avLst/>
            <a:gdLst/>
            <a:ahLst/>
            <a:cxnLst/>
            <a:rect l="l" t="t" r="r" b="b"/>
            <a:pathLst>
              <a:path w="5512239" h="4730843">
                <a:moveTo>
                  <a:pt x="0" y="0"/>
                </a:moveTo>
                <a:lnTo>
                  <a:pt x="5512239" y="0"/>
                </a:lnTo>
                <a:lnTo>
                  <a:pt x="5512239" y="4730843"/>
                </a:lnTo>
                <a:lnTo>
                  <a:pt x="0" y="473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2075" y="0"/>
            <a:ext cx="1159219" cy="4170098"/>
            <a:chOff x="0" y="0"/>
            <a:chExt cx="558615" cy="2009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15" cy="2009524"/>
            </a:xfrm>
            <a:custGeom>
              <a:avLst/>
              <a:gdLst/>
              <a:ahLst/>
              <a:cxnLst/>
              <a:rect l="l" t="t" r="r" b="b"/>
              <a:pathLst>
                <a:path w="558615" h="2009524">
                  <a:moveTo>
                    <a:pt x="558615" y="0"/>
                  </a:moveTo>
                  <a:lnTo>
                    <a:pt x="558615" y="1895224"/>
                  </a:lnTo>
                  <a:lnTo>
                    <a:pt x="279307" y="2009524"/>
                  </a:lnTo>
                  <a:lnTo>
                    <a:pt x="0" y="1895224"/>
                  </a:lnTo>
                  <a:lnTo>
                    <a:pt x="0" y="0"/>
                  </a:lnTo>
                  <a:lnTo>
                    <a:pt x="558615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8615" cy="1923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368397" y="6019552"/>
            <a:ext cx="2740162" cy="1159219"/>
            <a:chOff x="0" y="0"/>
            <a:chExt cx="1635059" cy="691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059" cy="691708"/>
            </a:xfrm>
            <a:custGeom>
              <a:avLst/>
              <a:gdLst/>
              <a:ahLst/>
              <a:cxnLst/>
              <a:rect l="l" t="t" r="r" b="b"/>
              <a:pathLst>
                <a:path w="1635059" h="691708">
                  <a:moveTo>
                    <a:pt x="203200" y="0"/>
                  </a:moveTo>
                  <a:lnTo>
                    <a:pt x="1635059" y="0"/>
                  </a:lnTo>
                  <a:lnTo>
                    <a:pt x="1431859" y="691708"/>
                  </a:lnTo>
                  <a:lnTo>
                    <a:pt x="0" y="691708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28575"/>
              <a:ext cx="1431859" cy="72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69566" y="4011481"/>
            <a:ext cx="5218642" cy="4478866"/>
          </a:xfrm>
          <a:custGeom>
            <a:avLst/>
            <a:gdLst/>
            <a:ahLst/>
            <a:cxnLst/>
            <a:rect l="l" t="t" r="r" b="b"/>
            <a:pathLst>
              <a:path w="5218642" h="4478866">
                <a:moveTo>
                  <a:pt x="0" y="0"/>
                </a:moveTo>
                <a:lnTo>
                  <a:pt x="5218642" y="0"/>
                </a:lnTo>
                <a:lnTo>
                  <a:pt x="5218642" y="4478866"/>
                </a:lnTo>
                <a:lnTo>
                  <a:pt x="0" y="447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000" y="3392401"/>
            <a:ext cx="1787368" cy="1706225"/>
          </a:xfrm>
          <a:custGeom>
            <a:avLst/>
            <a:gdLst/>
            <a:ahLst/>
            <a:cxnLst/>
            <a:rect l="l" t="t" r="r" b="b"/>
            <a:pathLst>
              <a:path w="1787368" h="1706225">
                <a:moveTo>
                  <a:pt x="0" y="0"/>
                </a:moveTo>
                <a:lnTo>
                  <a:pt x="1787368" y="0"/>
                </a:lnTo>
                <a:lnTo>
                  <a:pt x="1787368" y="1706225"/>
                </a:lnTo>
                <a:lnTo>
                  <a:pt x="0" y="170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78887" y="108000"/>
            <a:ext cx="1505113" cy="823552"/>
          </a:xfrm>
          <a:custGeom>
            <a:avLst/>
            <a:gdLst/>
            <a:ahLst/>
            <a:cxnLst/>
            <a:rect l="l" t="t" r="r" b="b"/>
            <a:pathLst>
              <a:path w="1505113" h="823552">
                <a:moveTo>
                  <a:pt x="0" y="0"/>
                </a:moveTo>
                <a:lnTo>
                  <a:pt x="1505113" y="0"/>
                </a:lnTo>
                <a:lnTo>
                  <a:pt x="1505113" y="823552"/>
                </a:lnTo>
                <a:lnTo>
                  <a:pt x="0" y="823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217335" y="6871167"/>
            <a:ext cx="1366665" cy="580833"/>
          </a:xfrm>
          <a:custGeom>
            <a:avLst/>
            <a:gdLst/>
            <a:ahLst/>
            <a:cxnLst/>
            <a:rect l="l" t="t" r="r" b="b"/>
            <a:pathLst>
              <a:path w="1366665" h="580833">
                <a:moveTo>
                  <a:pt x="0" y="0"/>
                </a:moveTo>
                <a:lnTo>
                  <a:pt x="1366665" y="0"/>
                </a:lnTo>
                <a:lnTo>
                  <a:pt x="1366665" y="580833"/>
                </a:lnTo>
                <a:lnTo>
                  <a:pt x="0" y="58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1895368" y="1308124"/>
            <a:ext cx="7546429" cy="0"/>
          </a:xfrm>
          <a:prstGeom prst="line">
            <a:avLst/>
          </a:prstGeom>
          <a:ln w="28575" cap="flat">
            <a:solidFill>
              <a:srgbClr val="3A31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747852" y="1522849"/>
            <a:ext cx="1052848" cy="1124401"/>
          </a:xfrm>
          <a:custGeom>
            <a:avLst/>
            <a:gdLst/>
            <a:ahLst/>
            <a:cxnLst/>
            <a:rect l="l" t="t" r="r" b="b"/>
            <a:pathLst>
              <a:path w="1052848" h="1124401">
                <a:moveTo>
                  <a:pt x="0" y="0"/>
                </a:moveTo>
                <a:lnTo>
                  <a:pt x="1052848" y="0"/>
                </a:lnTo>
                <a:lnTo>
                  <a:pt x="1052848" y="1124401"/>
                </a:lnTo>
                <a:lnTo>
                  <a:pt x="0" y="1124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215884" y="1350986"/>
            <a:ext cx="5278512" cy="58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7" b="1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Innovation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0700" y="1877370"/>
            <a:ext cx="7328602" cy="124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Is your nomination about a product, equipment or a new way of working?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Is it something that has never been seen before?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Maybe it’s a new way of applying an existing method or product?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How is it innovative?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DD2279-72D0-815F-827E-F27D06F1318B}"/>
              </a:ext>
            </a:extLst>
          </p:cNvPr>
          <p:cNvSpPr/>
          <p:nvPr/>
        </p:nvSpPr>
        <p:spPr>
          <a:xfrm>
            <a:off x="2114855" y="3244850"/>
            <a:ext cx="8032445" cy="343023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write text here.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6E5B9A1-9E2B-324D-8F73-2C4766BD73C1}"/>
              </a:ext>
            </a:extLst>
          </p:cNvPr>
          <p:cNvSpPr txBox="1"/>
          <p:nvPr/>
        </p:nvSpPr>
        <p:spPr>
          <a:xfrm>
            <a:off x="1895368" y="173648"/>
            <a:ext cx="5278512" cy="100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878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Blue Star Case Study -</a:t>
            </a:r>
          </a:p>
          <a:p>
            <a:pPr algn="l">
              <a:lnSpc>
                <a:spcPts val="4029"/>
              </a:lnSpc>
            </a:pPr>
            <a:r>
              <a:rPr lang="en-US" sz="2878" i="1" dirty="0">
                <a:solidFill>
                  <a:srgbClr val="000255"/>
                </a:solidFill>
                <a:latin typeface="Arial" panose="020B0604020202020204" pitchFamily="34" charset="0"/>
                <a:ea typeface="Arial Bold Italics"/>
                <a:cs typeface="Arial" panose="020B0604020202020204" pitchFamily="34" charset="0"/>
                <a:sym typeface="Arial Bold Italics"/>
              </a:rPr>
              <a:t>Company Name and 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1265" y="-537123"/>
            <a:ext cx="5512239" cy="4730843"/>
          </a:xfrm>
          <a:custGeom>
            <a:avLst/>
            <a:gdLst/>
            <a:ahLst/>
            <a:cxnLst/>
            <a:rect l="l" t="t" r="r" b="b"/>
            <a:pathLst>
              <a:path w="5512239" h="4730843">
                <a:moveTo>
                  <a:pt x="0" y="0"/>
                </a:moveTo>
                <a:lnTo>
                  <a:pt x="5512239" y="0"/>
                </a:lnTo>
                <a:lnTo>
                  <a:pt x="5512239" y="4730843"/>
                </a:lnTo>
                <a:lnTo>
                  <a:pt x="0" y="473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2075" y="0"/>
            <a:ext cx="1159219" cy="4170098"/>
            <a:chOff x="0" y="0"/>
            <a:chExt cx="558615" cy="2009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15" cy="2009524"/>
            </a:xfrm>
            <a:custGeom>
              <a:avLst/>
              <a:gdLst/>
              <a:ahLst/>
              <a:cxnLst/>
              <a:rect l="l" t="t" r="r" b="b"/>
              <a:pathLst>
                <a:path w="558615" h="2009524">
                  <a:moveTo>
                    <a:pt x="558615" y="0"/>
                  </a:moveTo>
                  <a:lnTo>
                    <a:pt x="558615" y="1895224"/>
                  </a:lnTo>
                  <a:lnTo>
                    <a:pt x="279307" y="2009524"/>
                  </a:lnTo>
                  <a:lnTo>
                    <a:pt x="0" y="1895224"/>
                  </a:lnTo>
                  <a:lnTo>
                    <a:pt x="0" y="0"/>
                  </a:lnTo>
                  <a:lnTo>
                    <a:pt x="558615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8615" cy="1923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368397" y="6019552"/>
            <a:ext cx="2740162" cy="1159219"/>
            <a:chOff x="0" y="0"/>
            <a:chExt cx="1635059" cy="691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059" cy="691708"/>
            </a:xfrm>
            <a:custGeom>
              <a:avLst/>
              <a:gdLst/>
              <a:ahLst/>
              <a:cxnLst/>
              <a:rect l="l" t="t" r="r" b="b"/>
              <a:pathLst>
                <a:path w="1635059" h="691708">
                  <a:moveTo>
                    <a:pt x="203200" y="0"/>
                  </a:moveTo>
                  <a:lnTo>
                    <a:pt x="1635059" y="0"/>
                  </a:lnTo>
                  <a:lnTo>
                    <a:pt x="1431859" y="691708"/>
                  </a:lnTo>
                  <a:lnTo>
                    <a:pt x="0" y="691708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28575"/>
              <a:ext cx="1431859" cy="72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69566" y="4011481"/>
            <a:ext cx="5218642" cy="4478866"/>
          </a:xfrm>
          <a:custGeom>
            <a:avLst/>
            <a:gdLst/>
            <a:ahLst/>
            <a:cxnLst/>
            <a:rect l="l" t="t" r="r" b="b"/>
            <a:pathLst>
              <a:path w="5218642" h="4478866">
                <a:moveTo>
                  <a:pt x="0" y="0"/>
                </a:moveTo>
                <a:lnTo>
                  <a:pt x="5218642" y="0"/>
                </a:lnTo>
                <a:lnTo>
                  <a:pt x="5218642" y="4478866"/>
                </a:lnTo>
                <a:lnTo>
                  <a:pt x="0" y="447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000" y="3392401"/>
            <a:ext cx="1787368" cy="1706225"/>
          </a:xfrm>
          <a:custGeom>
            <a:avLst/>
            <a:gdLst/>
            <a:ahLst/>
            <a:cxnLst/>
            <a:rect l="l" t="t" r="r" b="b"/>
            <a:pathLst>
              <a:path w="1787368" h="1706225">
                <a:moveTo>
                  <a:pt x="0" y="0"/>
                </a:moveTo>
                <a:lnTo>
                  <a:pt x="1787368" y="0"/>
                </a:lnTo>
                <a:lnTo>
                  <a:pt x="1787368" y="1706225"/>
                </a:lnTo>
                <a:lnTo>
                  <a:pt x="0" y="170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78887" y="108000"/>
            <a:ext cx="1505113" cy="823552"/>
          </a:xfrm>
          <a:custGeom>
            <a:avLst/>
            <a:gdLst/>
            <a:ahLst/>
            <a:cxnLst/>
            <a:rect l="l" t="t" r="r" b="b"/>
            <a:pathLst>
              <a:path w="1505113" h="823552">
                <a:moveTo>
                  <a:pt x="0" y="0"/>
                </a:moveTo>
                <a:lnTo>
                  <a:pt x="1505113" y="0"/>
                </a:lnTo>
                <a:lnTo>
                  <a:pt x="1505113" y="823552"/>
                </a:lnTo>
                <a:lnTo>
                  <a:pt x="0" y="823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217335" y="6871167"/>
            <a:ext cx="1366665" cy="580833"/>
          </a:xfrm>
          <a:custGeom>
            <a:avLst/>
            <a:gdLst/>
            <a:ahLst/>
            <a:cxnLst/>
            <a:rect l="l" t="t" r="r" b="b"/>
            <a:pathLst>
              <a:path w="1366665" h="580833">
                <a:moveTo>
                  <a:pt x="0" y="0"/>
                </a:moveTo>
                <a:lnTo>
                  <a:pt x="1366665" y="0"/>
                </a:lnTo>
                <a:lnTo>
                  <a:pt x="1366665" y="580833"/>
                </a:lnTo>
                <a:lnTo>
                  <a:pt x="0" y="58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1895368" y="1308124"/>
            <a:ext cx="7546429" cy="0"/>
          </a:xfrm>
          <a:prstGeom prst="line">
            <a:avLst/>
          </a:prstGeom>
          <a:ln w="28575" cap="flat">
            <a:solidFill>
              <a:srgbClr val="3A31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688146" y="1656353"/>
            <a:ext cx="1112554" cy="857392"/>
          </a:xfrm>
          <a:custGeom>
            <a:avLst/>
            <a:gdLst/>
            <a:ahLst/>
            <a:cxnLst/>
            <a:rect l="l" t="t" r="r" b="b"/>
            <a:pathLst>
              <a:path w="1112554" h="857392">
                <a:moveTo>
                  <a:pt x="0" y="0"/>
                </a:moveTo>
                <a:lnTo>
                  <a:pt x="1112554" y="0"/>
                </a:lnTo>
                <a:lnTo>
                  <a:pt x="1112554" y="857392"/>
                </a:lnTo>
                <a:lnTo>
                  <a:pt x="0" y="857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215884" y="1350986"/>
            <a:ext cx="5278512" cy="58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7" b="1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Raising the Bar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0700" y="1877370"/>
            <a:ext cx="7328602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Does your solution apply to one of the Raising the Bar categories?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B1A81F-9B10-60C0-29AF-D795463C7689}"/>
              </a:ext>
            </a:extLst>
          </p:cNvPr>
          <p:cNvSpPr/>
          <p:nvPr/>
        </p:nvSpPr>
        <p:spPr>
          <a:xfrm>
            <a:off x="2114855" y="3244850"/>
            <a:ext cx="8032445" cy="343023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write text here.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96A910F-F11E-B956-9C15-B52F4DE8D518}"/>
              </a:ext>
            </a:extLst>
          </p:cNvPr>
          <p:cNvSpPr txBox="1"/>
          <p:nvPr/>
        </p:nvSpPr>
        <p:spPr>
          <a:xfrm>
            <a:off x="1895368" y="173648"/>
            <a:ext cx="5278512" cy="100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878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Blue Star Case Study -</a:t>
            </a:r>
          </a:p>
          <a:p>
            <a:pPr algn="l">
              <a:lnSpc>
                <a:spcPts val="4029"/>
              </a:lnSpc>
            </a:pPr>
            <a:r>
              <a:rPr lang="en-US" sz="2878" i="1" dirty="0">
                <a:solidFill>
                  <a:srgbClr val="000255"/>
                </a:solidFill>
                <a:latin typeface="Arial" panose="020B0604020202020204" pitchFamily="34" charset="0"/>
                <a:ea typeface="Arial Bold Italics"/>
                <a:cs typeface="Arial" panose="020B0604020202020204" pitchFamily="34" charset="0"/>
                <a:sym typeface="Arial Bold Italics"/>
              </a:rPr>
              <a:t>Company Name and Title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1265" y="-537123"/>
            <a:ext cx="5512239" cy="4730843"/>
          </a:xfrm>
          <a:custGeom>
            <a:avLst/>
            <a:gdLst/>
            <a:ahLst/>
            <a:cxnLst/>
            <a:rect l="l" t="t" r="r" b="b"/>
            <a:pathLst>
              <a:path w="5512239" h="4730843">
                <a:moveTo>
                  <a:pt x="0" y="0"/>
                </a:moveTo>
                <a:lnTo>
                  <a:pt x="5512239" y="0"/>
                </a:lnTo>
                <a:lnTo>
                  <a:pt x="5512239" y="4730843"/>
                </a:lnTo>
                <a:lnTo>
                  <a:pt x="0" y="473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2075" y="0"/>
            <a:ext cx="1159219" cy="4170098"/>
            <a:chOff x="0" y="0"/>
            <a:chExt cx="558615" cy="2009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15" cy="2009524"/>
            </a:xfrm>
            <a:custGeom>
              <a:avLst/>
              <a:gdLst/>
              <a:ahLst/>
              <a:cxnLst/>
              <a:rect l="l" t="t" r="r" b="b"/>
              <a:pathLst>
                <a:path w="558615" h="2009524">
                  <a:moveTo>
                    <a:pt x="558615" y="0"/>
                  </a:moveTo>
                  <a:lnTo>
                    <a:pt x="558615" y="1895224"/>
                  </a:lnTo>
                  <a:lnTo>
                    <a:pt x="279307" y="2009524"/>
                  </a:lnTo>
                  <a:lnTo>
                    <a:pt x="0" y="1895224"/>
                  </a:lnTo>
                  <a:lnTo>
                    <a:pt x="0" y="0"/>
                  </a:lnTo>
                  <a:lnTo>
                    <a:pt x="558615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8615" cy="1923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368397" y="6019552"/>
            <a:ext cx="2740162" cy="1159219"/>
            <a:chOff x="0" y="0"/>
            <a:chExt cx="1635059" cy="691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059" cy="691708"/>
            </a:xfrm>
            <a:custGeom>
              <a:avLst/>
              <a:gdLst/>
              <a:ahLst/>
              <a:cxnLst/>
              <a:rect l="l" t="t" r="r" b="b"/>
              <a:pathLst>
                <a:path w="1635059" h="691708">
                  <a:moveTo>
                    <a:pt x="203200" y="0"/>
                  </a:moveTo>
                  <a:lnTo>
                    <a:pt x="1635059" y="0"/>
                  </a:lnTo>
                  <a:lnTo>
                    <a:pt x="1431859" y="691708"/>
                  </a:lnTo>
                  <a:lnTo>
                    <a:pt x="0" y="691708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28575"/>
              <a:ext cx="1431859" cy="72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69566" y="4011481"/>
            <a:ext cx="5218642" cy="4478866"/>
          </a:xfrm>
          <a:custGeom>
            <a:avLst/>
            <a:gdLst/>
            <a:ahLst/>
            <a:cxnLst/>
            <a:rect l="l" t="t" r="r" b="b"/>
            <a:pathLst>
              <a:path w="5218642" h="4478866">
                <a:moveTo>
                  <a:pt x="0" y="0"/>
                </a:moveTo>
                <a:lnTo>
                  <a:pt x="5218642" y="0"/>
                </a:lnTo>
                <a:lnTo>
                  <a:pt x="5218642" y="4478866"/>
                </a:lnTo>
                <a:lnTo>
                  <a:pt x="0" y="447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000" y="3392401"/>
            <a:ext cx="1787368" cy="1706225"/>
          </a:xfrm>
          <a:custGeom>
            <a:avLst/>
            <a:gdLst/>
            <a:ahLst/>
            <a:cxnLst/>
            <a:rect l="l" t="t" r="r" b="b"/>
            <a:pathLst>
              <a:path w="1787368" h="1706225">
                <a:moveTo>
                  <a:pt x="0" y="0"/>
                </a:moveTo>
                <a:lnTo>
                  <a:pt x="1787368" y="0"/>
                </a:lnTo>
                <a:lnTo>
                  <a:pt x="1787368" y="1706225"/>
                </a:lnTo>
                <a:lnTo>
                  <a:pt x="0" y="170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78887" y="108000"/>
            <a:ext cx="1505113" cy="823552"/>
          </a:xfrm>
          <a:custGeom>
            <a:avLst/>
            <a:gdLst/>
            <a:ahLst/>
            <a:cxnLst/>
            <a:rect l="l" t="t" r="r" b="b"/>
            <a:pathLst>
              <a:path w="1505113" h="823552">
                <a:moveTo>
                  <a:pt x="0" y="0"/>
                </a:moveTo>
                <a:lnTo>
                  <a:pt x="1505113" y="0"/>
                </a:lnTo>
                <a:lnTo>
                  <a:pt x="1505113" y="823552"/>
                </a:lnTo>
                <a:lnTo>
                  <a:pt x="0" y="823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217335" y="6871167"/>
            <a:ext cx="1366665" cy="580833"/>
          </a:xfrm>
          <a:custGeom>
            <a:avLst/>
            <a:gdLst/>
            <a:ahLst/>
            <a:cxnLst/>
            <a:rect l="l" t="t" r="r" b="b"/>
            <a:pathLst>
              <a:path w="1366665" h="580833">
                <a:moveTo>
                  <a:pt x="0" y="0"/>
                </a:moveTo>
                <a:lnTo>
                  <a:pt x="1366665" y="0"/>
                </a:lnTo>
                <a:lnTo>
                  <a:pt x="1366665" y="580833"/>
                </a:lnTo>
                <a:lnTo>
                  <a:pt x="0" y="58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1895368" y="1308124"/>
            <a:ext cx="7546429" cy="0"/>
          </a:xfrm>
          <a:prstGeom prst="line">
            <a:avLst/>
          </a:prstGeom>
          <a:ln w="28575" cap="flat">
            <a:solidFill>
              <a:srgbClr val="3A31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3215884" y="1350986"/>
            <a:ext cx="5278512" cy="58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7" b="1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What you did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00700" y="1861463"/>
            <a:ext cx="7328602" cy="158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Was your approach structured?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Who was involved in identifying your solution?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What did you actually do to deliver the Health, Safety and Wellbeing benefits?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Link: </a:t>
            </a:r>
            <a:r>
              <a:rPr lang="en-US" sz="1600" u="sng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  <a:hlinkClick r:id="rId7" tooltip="https://www.highwayssafetyhub.com/raising-the-bar-guidance.html"/>
              </a:rPr>
              <a:t>Raising the Bar Guidance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63650" y="1523775"/>
            <a:ext cx="1037051" cy="989971"/>
          </a:xfrm>
          <a:custGeom>
            <a:avLst/>
            <a:gdLst/>
            <a:ahLst/>
            <a:cxnLst/>
            <a:rect l="l" t="t" r="r" b="b"/>
            <a:pathLst>
              <a:path w="1037051" h="989971">
                <a:moveTo>
                  <a:pt x="0" y="0"/>
                </a:moveTo>
                <a:lnTo>
                  <a:pt x="1037050" y="0"/>
                </a:lnTo>
                <a:lnTo>
                  <a:pt x="1037050" y="989970"/>
                </a:lnTo>
                <a:lnTo>
                  <a:pt x="0" y="989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6000"/>
            </a:blip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2F775-2CE7-F751-521D-0E265D11D3B7}"/>
              </a:ext>
            </a:extLst>
          </p:cNvPr>
          <p:cNvSpPr/>
          <p:nvPr/>
        </p:nvSpPr>
        <p:spPr>
          <a:xfrm>
            <a:off x="2081303" y="3513965"/>
            <a:ext cx="8032445" cy="343023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write text here.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D304FF8-B6F6-0D13-2D1C-C4614798A4A4}"/>
              </a:ext>
            </a:extLst>
          </p:cNvPr>
          <p:cNvSpPr txBox="1"/>
          <p:nvPr/>
        </p:nvSpPr>
        <p:spPr>
          <a:xfrm>
            <a:off x="1895368" y="173648"/>
            <a:ext cx="5278512" cy="100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878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Blue Star Case Study -</a:t>
            </a:r>
          </a:p>
          <a:p>
            <a:pPr algn="l">
              <a:lnSpc>
                <a:spcPts val="4029"/>
              </a:lnSpc>
            </a:pPr>
            <a:r>
              <a:rPr lang="en-US" sz="2878" i="1" dirty="0">
                <a:solidFill>
                  <a:srgbClr val="000255"/>
                </a:solidFill>
                <a:latin typeface="Arial" panose="020B0604020202020204" pitchFamily="34" charset="0"/>
                <a:ea typeface="Arial Bold Italics"/>
                <a:cs typeface="Arial" panose="020B0604020202020204" pitchFamily="34" charset="0"/>
                <a:sym typeface="Arial Bold Italics"/>
              </a:rPr>
              <a:t>Company Name and Title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41265" y="-537123"/>
            <a:ext cx="5512239" cy="4730843"/>
          </a:xfrm>
          <a:custGeom>
            <a:avLst/>
            <a:gdLst/>
            <a:ahLst/>
            <a:cxnLst/>
            <a:rect l="l" t="t" r="r" b="b"/>
            <a:pathLst>
              <a:path w="5512239" h="4730843">
                <a:moveTo>
                  <a:pt x="0" y="0"/>
                </a:moveTo>
                <a:lnTo>
                  <a:pt x="5512239" y="0"/>
                </a:lnTo>
                <a:lnTo>
                  <a:pt x="5512239" y="4730843"/>
                </a:lnTo>
                <a:lnTo>
                  <a:pt x="0" y="473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22075" y="0"/>
            <a:ext cx="1159219" cy="4170098"/>
            <a:chOff x="0" y="0"/>
            <a:chExt cx="558615" cy="20095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15" cy="2009524"/>
            </a:xfrm>
            <a:custGeom>
              <a:avLst/>
              <a:gdLst/>
              <a:ahLst/>
              <a:cxnLst/>
              <a:rect l="l" t="t" r="r" b="b"/>
              <a:pathLst>
                <a:path w="558615" h="2009524">
                  <a:moveTo>
                    <a:pt x="558615" y="0"/>
                  </a:moveTo>
                  <a:lnTo>
                    <a:pt x="558615" y="1895224"/>
                  </a:lnTo>
                  <a:lnTo>
                    <a:pt x="279307" y="2009524"/>
                  </a:lnTo>
                  <a:lnTo>
                    <a:pt x="0" y="1895224"/>
                  </a:lnTo>
                  <a:lnTo>
                    <a:pt x="0" y="0"/>
                  </a:lnTo>
                  <a:lnTo>
                    <a:pt x="558615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58615" cy="1923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368397" y="6019552"/>
            <a:ext cx="2740162" cy="1159219"/>
            <a:chOff x="0" y="0"/>
            <a:chExt cx="1635059" cy="691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5059" cy="691708"/>
            </a:xfrm>
            <a:custGeom>
              <a:avLst/>
              <a:gdLst/>
              <a:ahLst/>
              <a:cxnLst/>
              <a:rect l="l" t="t" r="r" b="b"/>
              <a:pathLst>
                <a:path w="1635059" h="691708">
                  <a:moveTo>
                    <a:pt x="203200" y="0"/>
                  </a:moveTo>
                  <a:lnTo>
                    <a:pt x="1635059" y="0"/>
                  </a:lnTo>
                  <a:lnTo>
                    <a:pt x="1431859" y="691708"/>
                  </a:lnTo>
                  <a:lnTo>
                    <a:pt x="0" y="691708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w="66675" cap="sq">
              <a:gradFill>
                <a:gsLst>
                  <a:gs pos="15000">
                    <a:srgbClr val="000B21">
                      <a:alpha val="100000"/>
                    </a:srgbClr>
                  </a:gs>
                  <a:gs pos="40000">
                    <a:srgbClr val="003F82">
                      <a:alpha val="100000"/>
                    </a:srgbClr>
                  </a:gs>
                  <a:gs pos="60000">
                    <a:srgbClr val="4CA2B5">
                      <a:alpha val="100000"/>
                    </a:srgbClr>
                  </a:gs>
                  <a:gs pos="85000">
                    <a:srgbClr val="FFD27F">
                      <a:alpha val="100000"/>
                    </a:srgbClr>
                  </a:gs>
                </a:gsLst>
                <a:lin ang="1890000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28575"/>
              <a:ext cx="1431859" cy="72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69566" y="4011481"/>
            <a:ext cx="5218642" cy="4478866"/>
          </a:xfrm>
          <a:custGeom>
            <a:avLst/>
            <a:gdLst/>
            <a:ahLst/>
            <a:cxnLst/>
            <a:rect l="l" t="t" r="r" b="b"/>
            <a:pathLst>
              <a:path w="5218642" h="4478866">
                <a:moveTo>
                  <a:pt x="0" y="0"/>
                </a:moveTo>
                <a:lnTo>
                  <a:pt x="5218642" y="0"/>
                </a:lnTo>
                <a:lnTo>
                  <a:pt x="5218642" y="4478866"/>
                </a:lnTo>
                <a:lnTo>
                  <a:pt x="0" y="447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8000" y="3392401"/>
            <a:ext cx="1787368" cy="1706225"/>
          </a:xfrm>
          <a:custGeom>
            <a:avLst/>
            <a:gdLst/>
            <a:ahLst/>
            <a:cxnLst/>
            <a:rect l="l" t="t" r="r" b="b"/>
            <a:pathLst>
              <a:path w="1787368" h="1706225">
                <a:moveTo>
                  <a:pt x="0" y="0"/>
                </a:moveTo>
                <a:lnTo>
                  <a:pt x="1787368" y="0"/>
                </a:lnTo>
                <a:lnTo>
                  <a:pt x="1787368" y="1706225"/>
                </a:lnTo>
                <a:lnTo>
                  <a:pt x="0" y="170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" r="-1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078887" y="108000"/>
            <a:ext cx="1505113" cy="823552"/>
          </a:xfrm>
          <a:custGeom>
            <a:avLst/>
            <a:gdLst/>
            <a:ahLst/>
            <a:cxnLst/>
            <a:rect l="l" t="t" r="r" b="b"/>
            <a:pathLst>
              <a:path w="1505113" h="823552">
                <a:moveTo>
                  <a:pt x="0" y="0"/>
                </a:moveTo>
                <a:lnTo>
                  <a:pt x="1505113" y="0"/>
                </a:lnTo>
                <a:lnTo>
                  <a:pt x="1505113" y="823552"/>
                </a:lnTo>
                <a:lnTo>
                  <a:pt x="0" y="823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217335" y="6871167"/>
            <a:ext cx="1366665" cy="580833"/>
          </a:xfrm>
          <a:custGeom>
            <a:avLst/>
            <a:gdLst/>
            <a:ahLst/>
            <a:cxnLst/>
            <a:rect l="l" t="t" r="r" b="b"/>
            <a:pathLst>
              <a:path w="1366665" h="580833">
                <a:moveTo>
                  <a:pt x="0" y="0"/>
                </a:moveTo>
                <a:lnTo>
                  <a:pt x="1366665" y="0"/>
                </a:lnTo>
                <a:lnTo>
                  <a:pt x="1366665" y="580833"/>
                </a:lnTo>
                <a:lnTo>
                  <a:pt x="0" y="580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1895368" y="1308124"/>
            <a:ext cx="7546429" cy="0"/>
          </a:xfrm>
          <a:prstGeom prst="line">
            <a:avLst/>
          </a:prstGeom>
          <a:ln w="28575" cap="flat">
            <a:solidFill>
              <a:srgbClr val="3A31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820515" y="1436711"/>
            <a:ext cx="869637" cy="1100634"/>
          </a:xfrm>
          <a:custGeom>
            <a:avLst/>
            <a:gdLst/>
            <a:ahLst/>
            <a:cxnLst/>
            <a:rect l="l" t="t" r="r" b="b"/>
            <a:pathLst>
              <a:path w="869637" h="1100634">
                <a:moveTo>
                  <a:pt x="0" y="0"/>
                </a:moveTo>
                <a:lnTo>
                  <a:pt x="869637" y="0"/>
                </a:lnTo>
                <a:lnTo>
                  <a:pt x="869637" y="1100635"/>
                </a:lnTo>
                <a:lnTo>
                  <a:pt x="0" y="11006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3215884" y="1350986"/>
            <a:ext cx="5278512" cy="58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3277" b="1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Benefits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5265" y="2027899"/>
            <a:ext cx="7328602" cy="60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What was the extent of the Health, Safety and Wellbeing benefits?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600" dirty="0">
                <a:solidFill>
                  <a:srgbClr val="000255"/>
                </a:solidFill>
                <a:latin typeface="Arial"/>
                <a:ea typeface="Arial"/>
                <a:cs typeface="Arial"/>
                <a:sym typeface="Arial"/>
              </a:rPr>
              <a:t>Are there other benefits such as CO2e, sustainability, time saved?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AEE87B-56A9-DDF1-7D1C-249DA5ED5F9B}"/>
              </a:ext>
            </a:extLst>
          </p:cNvPr>
          <p:cNvSpPr/>
          <p:nvPr/>
        </p:nvSpPr>
        <p:spPr>
          <a:xfrm>
            <a:off x="2114855" y="3244850"/>
            <a:ext cx="8032445" cy="343023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write text here.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D168B14A-1F3C-FF9D-7DC4-884006BAA5B3}"/>
              </a:ext>
            </a:extLst>
          </p:cNvPr>
          <p:cNvSpPr txBox="1"/>
          <p:nvPr/>
        </p:nvSpPr>
        <p:spPr>
          <a:xfrm>
            <a:off x="1895368" y="173648"/>
            <a:ext cx="5278512" cy="100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878" b="1" dirty="0">
                <a:solidFill>
                  <a:srgbClr val="000255"/>
                </a:solidFill>
                <a:latin typeface="Arial Bold"/>
                <a:ea typeface="Arial Bold"/>
                <a:cs typeface="Arial Bold"/>
                <a:sym typeface="Arial Bold"/>
              </a:rPr>
              <a:t>Blue Star Case Study -</a:t>
            </a:r>
          </a:p>
          <a:p>
            <a:pPr algn="l">
              <a:lnSpc>
                <a:spcPts val="4029"/>
              </a:lnSpc>
            </a:pPr>
            <a:r>
              <a:rPr lang="en-US" sz="2878" i="1" dirty="0">
                <a:solidFill>
                  <a:srgbClr val="000255"/>
                </a:solidFill>
                <a:latin typeface="Arial" panose="020B0604020202020204" pitchFamily="34" charset="0"/>
                <a:ea typeface="Arial Bold Italics"/>
                <a:cs typeface="Arial" panose="020B0604020202020204" pitchFamily="34" charset="0"/>
                <a:sym typeface="Arial Bold Italics"/>
              </a:rPr>
              <a:t>Company Name and 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B43777F965F4393316E2EDD951F8D" ma:contentTypeVersion="4" ma:contentTypeDescription="Create a new document." ma:contentTypeScope="" ma:versionID="ece33ca45e518f56cb4d87c938a6d8c4">
  <xsd:schema xmlns:xsd="http://www.w3.org/2001/XMLSchema" xmlns:xs="http://www.w3.org/2001/XMLSchema" xmlns:p="http://schemas.microsoft.com/office/2006/metadata/properties" xmlns:ns2="8bbf71b2-b10d-4ed1-aaba-45db4128d31b" targetNamespace="http://schemas.microsoft.com/office/2006/metadata/properties" ma:root="true" ma:fieldsID="72127ca3af849e954b97e259af09562d" ns2:_="">
    <xsd:import namespace="8bbf71b2-b10d-4ed1-aaba-45db4128d3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f71b2-b10d-4ed1-aaba-45db4128d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5C2D8C-6E2D-49C6-86D4-BC7931AA54B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bbf71b2-b10d-4ed1-aaba-45db4128d3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193A36-E1FD-42D0-B8FC-6A02BF4D90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4CB13-494B-41B7-8EAF-9281DD4DF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f71b2-b10d-4ed1-aaba-45db4128d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Bold</vt:lpstr>
      <vt:lpstr>Calibri</vt:lpstr>
      <vt:lpstr>Arial</vt:lpstr>
      <vt:lpstr>Arial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Star Award Certificate and Case Study Template</dc:title>
  <cp:lastModifiedBy>Samantha Bennett</cp:lastModifiedBy>
  <cp:revision>2</cp:revision>
  <dcterms:created xsi:type="dcterms:W3CDTF">2006-08-16T00:00:00Z</dcterms:created>
  <dcterms:modified xsi:type="dcterms:W3CDTF">2026-01-16T10:03:21Z</dcterms:modified>
  <dc:identifier>DAG9kXmbuAQ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0x010100C8FB43777F965F4393316E2EDD951F8D</vt:lpwstr>
  </property>
</Properties>
</file>